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</p:sldMasterIdLst>
  <p:notesMasterIdLst>
    <p:notesMasterId r:id="rId11"/>
  </p:notesMasterIdLst>
  <p:sldIdLst>
    <p:sldId id="256" r:id="rId6"/>
    <p:sldId id="279" r:id="rId7"/>
    <p:sldId id="264" r:id="rId8"/>
    <p:sldId id="277" r:id="rId9"/>
    <p:sldId id="258" r:id="rId10"/>
  </p:sldIdLst>
  <p:sldSz cx="12192000" cy="6858000"/>
  <p:notesSz cx="6797675" cy="9928225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Light" panose="02000000000000000000" pitchFamily="2" charset="0"/>
      <p:regular r:id="rId16"/>
      <p:italic r:id="rId17"/>
    </p:embeddedFont>
    <p:embeddedFont>
      <p:font typeface="Roboto Medium" panose="02000000000000000000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CB9AERJtzPDEPBI4qQz/jGOXo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262F8-085F-431A-E2C2-9E706946809A}" v="44" dt="2025-10-30T15:10:51.941"/>
    <p1510:client id="{7048C5FF-993E-478C-9F1F-D332498DDDF5}" v="74" dt="2025-10-30T15:18:04.201"/>
    <p1510:client id="{F0693002-E7ED-4257-A1AA-73C99AF9AB0D}" v="28" dt="2025-10-30T16:21:08.197"/>
  </p1510:revLst>
</p1510:revInfo>
</file>

<file path=ppt/tableStyles.xml><?xml version="1.0" encoding="utf-8"?>
<a:tblStyleLst xmlns:a="http://schemas.openxmlformats.org/drawingml/2006/main" def="{FFB1A463-5FBE-4E3E-8FD6-3B2149FD4339}">
  <a:tblStyle styleId="{FFB1A463-5FBE-4E3E-8FD6-3B2149FD4339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B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14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ucci Maria" userId="af31a24b-af1e-4717-9778-a7eec75cacd2" providerId="ADAL" clId="{AAB756C0-2370-4C2A-B8CB-34BB3CBA4442}"/>
    <pc:docChg chg="undo custSel modSld modMainMaster">
      <pc:chgData name="Ferrucci Maria" userId="af31a24b-af1e-4717-9778-a7eec75cacd2" providerId="ADAL" clId="{AAB756C0-2370-4C2A-B8CB-34BB3CBA4442}" dt="2025-10-30T16:24:12.055" v="919" actId="108"/>
      <pc:docMkLst>
        <pc:docMk/>
      </pc:docMkLst>
      <pc:sldChg chg="addSp modSp mod">
        <pc:chgData name="Ferrucci Maria" userId="af31a24b-af1e-4717-9778-a7eec75cacd2" providerId="ADAL" clId="{AAB756C0-2370-4C2A-B8CB-34BB3CBA4442}" dt="2025-10-30T16:21:29.822" v="914" actId="20577"/>
        <pc:sldMkLst>
          <pc:docMk/>
          <pc:sldMk cId="0" sldId="256"/>
        </pc:sldMkLst>
        <pc:spChg chg="mod">
          <ac:chgData name="Ferrucci Maria" userId="af31a24b-af1e-4717-9778-a7eec75cacd2" providerId="ADAL" clId="{AAB756C0-2370-4C2A-B8CB-34BB3CBA4442}" dt="2025-10-30T16:21:29.822" v="914" actId="20577"/>
          <ac:spMkLst>
            <pc:docMk/>
            <pc:sldMk cId="0" sldId="256"/>
            <ac:spMk id="82" creationId="{00000000-0000-0000-0000-000000000000}"/>
          </ac:spMkLst>
        </pc:spChg>
        <pc:spChg chg="mod">
          <ac:chgData name="Ferrucci Maria" userId="af31a24b-af1e-4717-9778-a7eec75cacd2" providerId="ADAL" clId="{AAB756C0-2370-4C2A-B8CB-34BB3CBA4442}" dt="2025-10-30T16:20:50.218" v="894" actId="552"/>
          <ac:spMkLst>
            <pc:docMk/>
            <pc:sldMk cId="0" sldId="256"/>
            <ac:spMk id="83" creationId="{00000000-0000-0000-0000-000000000000}"/>
          </ac:spMkLst>
        </pc:spChg>
        <pc:picChg chg="add mod">
          <ac:chgData name="Ferrucci Maria" userId="af31a24b-af1e-4717-9778-a7eec75cacd2" providerId="ADAL" clId="{AAB756C0-2370-4C2A-B8CB-34BB3CBA4442}" dt="2025-10-30T16:21:08.197" v="895"/>
          <ac:picMkLst>
            <pc:docMk/>
            <pc:sldMk cId="0" sldId="256"/>
            <ac:picMk id="2" creationId="{0D95C150-5A2A-F5DB-712E-7737F68150F6}"/>
          </ac:picMkLst>
        </pc:picChg>
      </pc:sldChg>
      <pc:sldChg chg="modSp mod">
        <pc:chgData name="Ferrucci Maria" userId="af31a24b-af1e-4717-9778-a7eec75cacd2" providerId="ADAL" clId="{AAB756C0-2370-4C2A-B8CB-34BB3CBA4442}" dt="2025-10-30T16:24:12.055" v="919" actId="108"/>
        <pc:sldMkLst>
          <pc:docMk/>
          <pc:sldMk cId="0" sldId="258"/>
        </pc:sldMkLst>
        <pc:spChg chg="mod">
          <ac:chgData name="Ferrucci Maria" userId="af31a24b-af1e-4717-9778-a7eec75cacd2" providerId="ADAL" clId="{AAB756C0-2370-4C2A-B8CB-34BB3CBA4442}" dt="2025-10-30T16:24:12.055" v="919" actId="108"/>
          <ac:spMkLst>
            <pc:docMk/>
            <pc:sldMk cId="0" sldId="258"/>
            <ac:spMk id="95" creationId="{00000000-0000-0000-0000-000000000000}"/>
          </ac:spMkLst>
        </pc:spChg>
      </pc:sldChg>
      <pc:sldChg chg="modSp mod">
        <pc:chgData name="Ferrucci Maria" userId="af31a24b-af1e-4717-9778-a7eec75cacd2" providerId="ADAL" clId="{AAB756C0-2370-4C2A-B8CB-34BB3CBA4442}" dt="2025-10-30T16:21:55.022" v="915" actId="403"/>
        <pc:sldMkLst>
          <pc:docMk/>
          <pc:sldMk cId="0" sldId="264"/>
        </pc:sldMkLst>
        <pc:spChg chg="mod">
          <ac:chgData name="Ferrucci Maria" userId="af31a24b-af1e-4717-9778-a7eec75cacd2" providerId="ADAL" clId="{AAB756C0-2370-4C2A-B8CB-34BB3CBA4442}" dt="2025-10-30T16:21:55.022" v="915" actId="403"/>
          <ac:spMkLst>
            <pc:docMk/>
            <pc:sldMk cId="0" sldId="264"/>
            <ac:spMk id="212" creationId="{00000000-0000-0000-0000-000000000000}"/>
          </ac:spMkLst>
        </pc:spChg>
      </pc:sldChg>
      <pc:sldChg chg="modSp mod">
        <pc:chgData name="Ferrucci Maria" userId="af31a24b-af1e-4717-9778-a7eec75cacd2" providerId="ADAL" clId="{AAB756C0-2370-4C2A-B8CB-34BB3CBA4442}" dt="2025-10-30T16:24:00.659" v="918" actId="108"/>
        <pc:sldMkLst>
          <pc:docMk/>
          <pc:sldMk cId="335892739" sldId="277"/>
        </pc:sldMkLst>
        <pc:spChg chg="mod">
          <ac:chgData name="Ferrucci Maria" userId="af31a24b-af1e-4717-9778-a7eec75cacd2" providerId="ADAL" clId="{AAB756C0-2370-4C2A-B8CB-34BB3CBA4442}" dt="2025-10-30T16:24:00.659" v="918" actId="108"/>
          <ac:spMkLst>
            <pc:docMk/>
            <pc:sldMk cId="335892739" sldId="277"/>
            <ac:spMk id="2" creationId="{0278C23A-5723-CEE7-782F-BFDBC34CDEC0}"/>
          </ac:spMkLst>
        </pc:spChg>
      </pc:sldChg>
      <pc:sldChg chg="addSp delSp modSp mod">
        <pc:chgData name="Ferrucci Maria" userId="af31a24b-af1e-4717-9778-a7eec75cacd2" providerId="ADAL" clId="{AAB756C0-2370-4C2A-B8CB-34BB3CBA4442}" dt="2025-10-30T16:23:50.952" v="917" actId="108"/>
        <pc:sldMkLst>
          <pc:docMk/>
          <pc:sldMk cId="1213340504" sldId="278"/>
        </pc:sldMkLst>
        <pc:spChg chg="mod">
          <ac:chgData name="Ferrucci Maria" userId="af31a24b-af1e-4717-9778-a7eec75cacd2" providerId="ADAL" clId="{AAB756C0-2370-4C2A-B8CB-34BB3CBA4442}" dt="2025-10-30T16:23:50.952" v="917" actId="108"/>
          <ac:spMkLst>
            <pc:docMk/>
            <pc:sldMk cId="1213340504" sldId="278"/>
            <ac:spMk id="2" creationId="{E6032D16-16FC-516B-090F-869CD9705D6A}"/>
          </ac:spMkLst>
        </pc:spChg>
        <pc:spChg chg="del">
          <ac:chgData name="Ferrucci Maria" userId="af31a24b-af1e-4717-9778-a7eec75cacd2" providerId="ADAL" clId="{AAB756C0-2370-4C2A-B8CB-34BB3CBA4442}" dt="2025-10-30T15:57:23.298" v="4" actId="478"/>
          <ac:spMkLst>
            <pc:docMk/>
            <pc:sldMk cId="1213340504" sldId="278"/>
            <ac:spMk id="3" creationId="{BC756CB5-BDD2-6ECD-D853-6176912A47AE}"/>
          </ac:spMkLst>
        </pc:spChg>
        <pc:spChg chg="mod">
          <ac:chgData name="Ferrucci Maria" userId="af31a24b-af1e-4717-9778-a7eec75cacd2" providerId="ADAL" clId="{AAB756C0-2370-4C2A-B8CB-34BB3CBA4442}" dt="2025-10-30T16:19:31.518" v="859" actId="14100"/>
          <ac:spMkLst>
            <pc:docMk/>
            <pc:sldMk cId="1213340504" sldId="278"/>
            <ac:spMk id="4" creationId="{9F1D5B53-5B74-A1AB-88D1-5E38EE1E050B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5" creationId="{62FEA5C5-9583-F5F3-2BBF-09C4C7D9DA79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6" creationId="{16BDD5E0-2E50-83F3-155B-5383C79D0CCE}"/>
          </ac:spMkLst>
        </pc:spChg>
        <pc:spChg chg="add del mod">
          <ac:chgData name="Ferrucci Maria" userId="af31a24b-af1e-4717-9778-a7eec75cacd2" providerId="ADAL" clId="{AAB756C0-2370-4C2A-B8CB-34BB3CBA4442}" dt="2025-10-30T16:13:29.176" v="712" actId="478"/>
          <ac:spMkLst>
            <pc:docMk/>
            <pc:sldMk cId="1213340504" sldId="278"/>
            <ac:spMk id="7" creationId="{5E473199-A14D-A5A2-1C63-7C9EE2E92764}"/>
          </ac:spMkLst>
        </pc:spChg>
        <pc:spChg chg="add del mod">
          <ac:chgData name="Ferrucci Maria" userId="af31a24b-af1e-4717-9778-a7eec75cacd2" providerId="ADAL" clId="{AAB756C0-2370-4C2A-B8CB-34BB3CBA4442}" dt="2025-10-30T16:04:42.248" v="339" actId="478"/>
          <ac:spMkLst>
            <pc:docMk/>
            <pc:sldMk cId="1213340504" sldId="278"/>
            <ac:spMk id="8" creationId="{4D92B2DE-CA04-754B-E1EC-1EB8E73A6E58}"/>
          </ac:spMkLst>
        </pc:spChg>
        <pc:spChg chg="add del mod">
          <ac:chgData name="Ferrucci Maria" userId="af31a24b-af1e-4717-9778-a7eec75cacd2" providerId="ADAL" clId="{AAB756C0-2370-4C2A-B8CB-34BB3CBA4442}" dt="2025-10-30T16:13:30.912" v="713" actId="478"/>
          <ac:spMkLst>
            <pc:docMk/>
            <pc:sldMk cId="1213340504" sldId="278"/>
            <ac:spMk id="9" creationId="{01AABC61-0483-7C02-E41B-55D95FBB6764}"/>
          </ac:spMkLst>
        </pc:spChg>
        <pc:spChg chg="add del mod">
          <ac:chgData name="Ferrucci Maria" userId="af31a24b-af1e-4717-9778-a7eec75cacd2" providerId="ADAL" clId="{AAB756C0-2370-4C2A-B8CB-34BB3CBA4442}" dt="2025-10-30T16:04:42.248" v="339" actId="478"/>
          <ac:spMkLst>
            <pc:docMk/>
            <pc:sldMk cId="1213340504" sldId="278"/>
            <ac:spMk id="10" creationId="{1CD3B3B2-75BC-E2F0-C297-EE9E030527CF}"/>
          </ac:spMkLst>
        </pc:spChg>
        <pc:spChg chg="add del mod">
          <ac:chgData name="Ferrucci Maria" userId="af31a24b-af1e-4717-9778-a7eec75cacd2" providerId="ADAL" clId="{AAB756C0-2370-4C2A-B8CB-34BB3CBA4442}" dt="2025-10-30T16:02:05.314" v="229" actId="478"/>
          <ac:spMkLst>
            <pc:docMk/>
            <pc:sldMk cId="1213340504" sldId="278"/>
            <ac:spMk id="11" creationId="{6933E8BA-DC00-7622-8AA7-55F21B10B8F1}"/>
          </ac:spMkLst>
        </pc:spChg>
        <pc:spChg chg="add del mod">
          <ac:chgData name="Ferrucci Maria" userId="af31a24b-af1e-4717-9778-a7eec75cacd2" providerId="ADAL" clId="{AAB756C0-2370-4C2A-B8CB-34BB3CBA4442}" dt="2025-10-30T16:04:42.248" v="339" actId="478"/>
          <ac:spMkLst>
            <pc:docMk/>
            <pc:sldMk cId="1213340504" sldId="278"/>
            <ac:spMk id="12" creationId="{6AFA9AB4-51A2-2D07-E360-F5F01F52E473}"/>
          </ac:spMkLst>
        </pc:spChg>
        <pc:spChg chg="add del mod">
          <ac:chgData name="Ferrucci Maria" userId="af31a24b-af1e-4717-9778-a7eec75cacd2" providerId="ADAL" clId="{AAB756C0-2370-4C2A-B8CB-34BB3CBA4442}" dt="2025-10-30T16:13:30.912" v="713" actId="478"/>
          <ac:spMkLst>
            <pc:docMk/>
            <pc:sldMk cId="1213340504" sldId="278"/>
            <ac:spMk id="13" creationId="{3A971BF6-B7C2-E14A-176C-75269480BC11}"/>
          </ac:spMkLst>
        </pc:spChg>
        <pc:spChg chg="add del mod">
          <ac:chgData name="Ferrucci Maria" userId="af31a24b-af1e-4717-9778-a7eec75cacd2" providerId="ADAL" clId="{AAB756C0-2370-4C2A-B8CB-34BB3CBA4442}" dt="2025-10-30T16:13:29.176" v="712" actId="478"/>
          <ac:spMkLst>
            <pc:docMk/>
            <pc:sldMk cId="1213340504" sldId="278"/>
            <ac:spMk id="14" creationId="{07613E69-5C9A-3407-04C2-E86833C684AA}"/>
          </ac:spMkLst>
        </pc:spChg>
        <pc:spChg chg="add del mod">
          <ac:chgData name="Ferrucci Maria" userId="af31a24b-af1e-4717-9778-a7eec75cacd2" providerId="ADAL" clId="{AAB756C0-2370-4C2A-B8CB-34BB3CBA4442}" dt="2025-10-30T16:14:08.338" v="722" actId="478"/>
          <ac:spMkLst>
            <pc:docMk/>
            <pc:sldMk cId="1213340504" sldId="278"/>
            <ac:spMk id="15" creationId="{CAFB5777-014F-49E1-D13F-60C61A3A59FE}"/>
          </ac:spMkLst>
        </pc:spChg>
        <pc:spChg chg="add del mod">
          <ac:chgData name="Ferrucci Maria" userId="af31a24b-af1e-4717-9778-a7eec75cacd2" providerId="ADAL" clId="{AAB756C0-2370-4C2A-B8CB-34BB3CBA4442}" dt="2025-10-30T16:14:08.338" v="722" actId="478"/>
          <ac:spMkLst>
            <pc:docMk/>
            <pc:sldMk cId="1213340504" sldId="278"/>
            <ac:spMk id="16" creationId="{B3D5C96E-38A8-D92C-310E-49D1BB60B0D7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17" creationId="{70367121-3860-62FB-1940-31A5CDFD93BE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18" creationId="{F8195E65-0849-C2A5-4399-40EBB2900510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19" creationId="{7F47915B-1B89-F056-DCDF-61C5E8135366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20" creationId="{0125ED19-463E-3793-B881-496E1B6B0FFA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21" creationId="{7967F421-7D50-2B27-9EFC-6F0D5CF9C28D}"/>
          </ac:spMkLst>
        </pc:spChg>
        <pc:spChg chg="add mod topLvl">
          <ac:chgData name="Ferrucci Maria" userId="af31a24b-af1e-4717-9778-a7eec75cacd2" providerId="ADAL" clId="{AAB756C0-2370-4C2A-B8CB-34BB3CBA4442}" dt="2025-10-30T16:19:18.673" v="858" actId="165"/>
          <ac:spMkLst>
            <pc:docMk/>
            <pc:sldMk cId="1213340504" sldId="278"/>
            <ac:spMk id="22" creationId="{2D2D7855-C9E6-F524-E1D5-5185D31A10F9}"/>
          </ac:spMkLst>
        </pc:spChg>
        <pc:grpChg chg="add mod">
          <ac:chgData name="Ferrucci Maria" userId="af31a24b-af1e-4717-9778-a7eec75cacd2" providerId="ADAL" clId="{AAB756C0-2370-4C2A-B8CB-34BB3CBA4442}" dt="2025-10-30T16:19:00.629" v="856" actId="1035"/>
          <ac:grpSpMkLst>
            <pc:docMk/>
            <pc:sldMk cId="1213340504" sldId="278"/>
            <ac:grpSpMk id="23" creationId="{8F6F250A-EB4C-E3D4-B125-C86C4914988B}"/>
          </ac:grpSpMkLst>
        </pc:grpChg>
        <pc:grpChg chg="add mod">
          <ac:chgData name="Ferrucci Maria" userId="af31a24b-af1e-4717-9778-a7eec75cacd2" providerId="ADAL" clId="{AAB756C0-2370-4C2A-B8CB-34BB3CBA4442}" dt="2025-10-30T16:19:05.328" v="857" actId="465"/>
          <ac:grpSpMkLst>
            <pc:docMk/>
            <pc:sldMk cId="1213340504" sldId="278"/>
            <ac:grpSpMk id="24" creationId="{F54BB566-688A-0122-2692-65A4424212B9}"/>
          </ac:grpSpMkLst>
        </pc:grpChg>
        <pc:grpChg chg="add del mod">
          <ac:chgData name="Ferrucci Maria" userId="af31a24b-af1e-4717-9778-a7eec75cacd2" providerId="ADAL" clId="{AAB756C0-2370-4C2A-B8CB-34BB3CBA4442}" dt="2025-10-30T16:19:18.673" v="858" actId="165"/>
          <ac:grpSpMkLst>
            <pc:docMk/>
            <pc:sldMk cId="1213340504" sldId="278"/>
            <ac:grpSpMk id="25" creationId="{815CAA9C-EFB4-9219-C07D-269A9C8A431C}"/>
          </ac:grpSpMkLst>
        </pc:grpChg>
        <pc:grpChg chg="add del mod">
          <ac:chgData name="Ferrucci Maria" userId="af31a24b-af1e-4717-9778-a7eec75cacd2" providerId="ADAL" clId="{AAB756C0-2370-4C2A-B8CB-34BB3CBA4442}" dt="2025-10-30T16:19:18.673" v="858" actId="165"/>
          <ac:grpSpMkLst>
            <pc:docMk/>
            <pc:sldMk cId="1213340504" sldId="278"/>
            <ac:grpSpMk id="26" creationId="{625F2F73-0190-430B-2444-B8219F350894}"/>
          </ac:grpSpMkLst>
        </pc:grpChg>
      </pc:sldChg>
      <pc:sldMasterChg chg="modSp mod">
        <pc:chgData name="Ferrucci Maria" userId="af31a24b-af1e-4717-9778-a7eec75cacd2" providerId="ADAL" clId="{AAB756C0-2370-4C2A-B8CB-34BB3CBA4442}" dt="2025-10-30T15:23:36.205" v="3" actId="20577"/>
        <pc:sldMasterMkLst>
          <pc:docMk/>
          <pc:sldMasterMk cId="0" sldId="2147483652"/>
        </pc:sldMasterMkLst>
        <pc:spChg chg="mod">
          <ac:chgData name="Ferrucci Maria" userId="af31a24b-af1e-4717-9778-a7eec75cacd2" providerId="ADAL" clId="{AAB756C0-2370-4C2A-B8CB-34BB3CBA4442}" dt="2025-10-30T15:23:36.205" v="3" actId="20577"/>
          <ac:spMkLst>
            <pc:docMk/>
            <pc:sldMasterMk cId="0" sldId="2147483652"/>
            <ac:spMk id="40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0092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14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PPT">
  <p:cSld name="Cover_PP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-18489"/>
          <a:stretch/>
        </p:blipFill>
        <p:spPr>
          <a:xfrm>
            <a:off x="2966" y="-1"/>
            <a:ext cx="12189034" cy="81260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/>
          <p:nvPr/>
        </p:nvSpPr>
        <p:spPr>
          <a:xfrm>
            <a:off x="2966" y="0"/>
            <a:ext cx="121920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0" y="6711518"/>
            <a:ext cx="12192000" cy="146481"/>
          </a:xfrm>
          <a:prstGeom prst="rect">
            <a:avLst/>
          </a:prstGeom>
          <a:solidFill>
            <a:srgbClr val="FF826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3">
            <a:alphaModFix/>
          </a:blip>
          <a:srcRect t="-1" b="48995"/>
          <a:stretch/>
        </p:blipFill>
        <p:spPr>
          <a:xfrm>
            <a:off x="390617" y="4920409"/>
            <a:ext cx="11801383" cy="1937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492013" y="4199926"/>
            <a:ext cx="5375085" cy="94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491228" y="1992701"/>
            <a:ext cx="8159748" cy="220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Roboto"/>
              <a:buNone/>
              <a:defRPr sz="6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491228" y="1711278"/>
            <a:ext cx="1940983" cy="2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3"/>
          </p:nvPr>
        </p:nvSpPr>
        <p:spPr>
          <a:xfrm>
            <a:off x="491228" y="1023775"/>
            <a:ext cx="5166804" cy="40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292" y="449295"/>
            <a:ext cx="1276347" cy="3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8372" y="349868"/>
            <a:ext cx="1465252" cy="51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2" pos="295">
          <p15:clr>
            <a:srgbClr val="FBAE40"/>
          </p15:clr>
        </p15:guide>
        <p15:guide id="3" orient="horz" pos="282">
          <p15:clr>
            <a:srgbClr val="FBAE40"/>
          </p15:clr>
        </p15:guide>
        <p15:guide id="4" pos="41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3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Capitolo">
  <p:cSld name="Cover_Capito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518" y="0"/>
            <a:ext cx="11902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1" y="0"/>
            <a:ext cx="260351" cy="6858000"/>
          </a:xfrm>
          <a:prstGeom prst="rect">
            <a:avLst/>
          </a:prstGeom>
          <a:solidFill>
            <a:srgbClr val="FF826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624418" y="2921388"/>
            <a:ext cx="3956460" cy="101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61"/>
              </a:buClr>
              <a:buSzPts val="3000"/>
              <a:buFont typeface="Roboto"/>
              <a:buNone/>
              <a:defRPr sz="3000" b="1" i="0" u="none" strike="noStrike" cap="none">
                <a:solidFill>
                  <a:srgbClr val="FF826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2" pos="295">
          <p15:clr>
            <a:srgbClr val="FBAE40"/>
          </p15:clr>
        </p15:guide>
        <p15:guide id="3" orient="horz" pos="282">
          <p15:clr>
            <a:srgbClr val="FBAE40"/>
          </p15:clr>
        </p15:guide>
        <p15:guide id="4" pos="41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">
  <p:cSld name="Thank_Yo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5"/>
          <p:cNvSpPr/>
          <p:nvPr/>
        </p:nvSpPr>
        <p:spPr>
          <a:xfrm>
            <a:off x="-2" y="-1"/>
            <a:ext cx="121920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0" y="6711518"/>
            <a:ext cx="12192000" cy="14648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491227" y="4687656"/>
            <a:ext cx="5375085" cy="94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NTR"/>
                <a:ea typeface="NTR"/>
                <a:cs typeface="NTR"/>
                <a:sym typeface="NTR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491228" y="1992701"/>
            <a:ext cx="8159748" cy="220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Roboto"/>
              <a:buNone/>
              <a:defRPr sz="6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2" name="Google Shape;32;p15"/>
          <p:cNvPicPr preferRelativeResize="0"/>
          <p:nvPr/>
        </p:nvPicPr>
        <p:blipFill rotWithShape="1">
          <a:blip r:embed="rId3">
            <a:alphaModFix/>
          </a:blip>
          <a:srcRect b="55330"/>
          <a:stretch/>
        </p:blipFill>
        <p:spPr>
          <a:xfrm>
            <a:off x="390617" y="5161054"/>
            <a:ext cx="11801383" cy="169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292" y="449295"/>
            <a:ext cx="1276347" cy="3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8372" y="349868"/>
            <a:ext cx="1465252" cy="51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2" pos="295">
          <p15:clr>
            <a:srgbClr val="FBAE40"/>
          </p15:clr>
        </p15:guide>
        <p15:guide id="3" orient="horz" pos="282">
          <p15:clr>
            <a:srgbClr val="FBAE40"/>
          </p15:clr>
        </p15:guide>
        <p15:guide id="4" pos="41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sto">
  <p:cSld name="1_Tes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91776" y="1044000"/>
            <a:ext cx="11124491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ue Colonne+Highlight">
  <p:cSld name="2_Due Colonne+Highligh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6380921" y="1044000"/>
            <a:ext cx="5248721" cy="51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491780" y="1043998"/>
            <a:ext cx="5562001" cy="5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ue Colonne+Highlight">
  <p:cSld name="3_Due Colonne+Highligh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6380921" y="1044000"/>
            <a:ext cx="5248721" cy="511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491780" y="1043998"/>
            <a:ext cx="5562001" cy="5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sto+Highlight">
  <p:cSld name="8_Testo+Highligh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491776" y="1044000"/>
            <a:ext cx="11124000" cy="243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91776" y="3724508"/>
            <a:ext cx="11137944" cy="2431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Grafici+Highlight">
  <p:cSld name="13_Grafici+Highligh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43669" y="1078490"/>
            <a:ext cx="5254335" cy="377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6361931" y="1078490"/>
            <a:ext cx="5254335" cy="377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3"/>
          </p:nvPr>
        </p:nvSpPr>
        <p:spPr>
          <a:xfrm>
            <a:off x="543668" y="4951140"/>
            <a:ext cx="11086051" cy="1405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Grafici+Testo">
  <p:cSld name="14_Grafici+Tes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543669" y="2550451"/>
            <a:ext cx="5254335" cy="377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6361931" y="2550451"/>
            <a:ext cx="5254335" cy="377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3"/>
          </p:nvPr>
        </p:nvSpPr>
        <p:spPr>
          <a:xfrm>
            <a:off x="543668" y="1044000"/>
            <a:ext cx="11072107" cy="137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59A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00427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/>
          <p:nvPr/>
        </p:nvSpPr>
        <p:spPr>
          <a:xfrm>
            <a:off x="564930" y="573893"/>
            <a:ext cx="196029" cy="50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8;p11"/>
          <p:cNvSpPr txBox="1"/>
          <p:nvPr/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‹N›</a:t>
            </a:fld>
            <a:endParaRPr sz="12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59796" y="345413"/>
            <a:ext cx="1256470" cy="3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 txBox="1"/>
          <p:nvPr/>
        </p:nvSpPr>
        <p:spPr>
          <a:xfrm>
            <a:off x="4780287" y="6525802"/>
            <a:ext cx="26314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BCC0C7"/>
                </a:solidFill>
                <a:latin typeface="Roboto"/>
                <a:ea typeface="Roboto"/>
                <a:cs typeface="Roboto"/>
                <a:sym typeface="Roboto"/>
              </a:rPr>
              <a:t>© 2025 ABI Lab. </a:t>
            </a:r>
            <a:r>
              <a:rPr lang="it-IT" sz="1200" b="0" i="0" u="none" strike="noStrike" cap="none" dirty="0" err="1">
                <a:solidFill>
                  <a:srgbClr val="BCC0C7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it-IT" sz="1200" b="0" i="0" u="none" strike="noStrike" cap="none" dirty="0">
                <a:solidFill>
                  <a:srgbClr val="BCC0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200" b="0" i="0" u="none" strike="noStrike" cap="none" dirty="0" err="1">
                <a:solidFill>
                  <a:srgbClr val="BCC0C7"/>
                </a:solidFill>
                <a:latin typeface="Roboto"/>
                <a:ea typeface="Roboto"/>
                <a:cs typeface="Roboto"/>
                <a:sym typeface="Roboto"/>
              </a:rPr>
              <a:t>rights</a:t>
            </a:r>
            <a:r>
              <a:rPr lang="it-IT" sz="1200" b="0" i="0" u="none" strike="noStrike" cap="none" dirty="0">
                <a:solidFill>
                  <a:srgbClr val="BCC0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200" b="0" i="0" u="none" strike="noStrike" cap="none" dirty="0" err="1">
                <a:solidFill>
                  <a:srgbClr val="BCC0C7"/>
                </a:solidFill>
                <a:latin typeface="Roboto"/>
                <a:ea typeface="Roboto"/>
                <a:cs typeface="Roboto"/>
                <a:sym typeface="Roboto"/>
              </a:rPr>
              <a:t>reserved</a:t>
            </a:r>
            <a:r>
              <a:rPr lang="it-IT" sz="1200" b="0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pic>
        <p:nvPicPr>
          <p:cNvPr id="41" name="Google Shape;4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4930" y="6456441"/>
            <a:ext cx="988567" cy="3496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inavigati.it/" TargetMode="External"/><Relationship Id="rId4" Type="http://schemas.openxmlformats.org/officeDocument/2006/relationships/hyperlink" Target="https://www.youtube.com/watch?v=B4d8Fl0_7l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title"/>
          </p:nvPr>
        </p:nvSpPr>
        <p:spPr>
          <a:xfrm>
            <a:off x="491227" y="2276165"/>
            <a:ext cx="10310123" cy="220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t-IT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sicurezza nei pagamenti digitali? </a:t>
            </a:r>
            <a:br>
              <a:rPr lang="it-IT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sz="4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 </a:t>
            </a:r>
            <a:r>
              <a:rPr lang="it-IT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gioco di squadra</a:t>
            </a:r>
          </a:p>
        </p:txBody>
      </p:sp>
      <p:sp>
        <p:nvSpPr>
          <p:cNvPr id="83" name="Google Shape;83;p1"/>
          <p:cNvSpPr txBox="1">
            <a:spLocks noGrp="1"/>
          </p:cNvSpPr>
          <p:nvPr>
            <p:ph type="subTitle" idx="1"/>
          </p:nvPr>
        </p:nvSpPr>
        <p:spPr>
          <a:xfrm>
            <a:off x="491227" y="4181853"/>
            <a:ext cx="7153084" cy="94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 lang="it-IT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it-IT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Romano Stasi, 	Segretario Generale ABI Lab</a:t>
            </a:r>
          </a:p>
          <a:p>
            <a:pPr>
              <a:spcBef>
                <a:spcPts val="0"/>
              </a:spcBef>
            </a:pPr>
            <a:r>
              <a:rPr lang="it-IT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Direttore operativo CERTFin</a:t>
            </a:r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2"/>
          </p:nvPr>
        </p:nvSpPr>
        <p:spPr>
          <a:xfrm>
            <a:off x="491228" y="1711278"/>
            <a:ext cx="1940983" cy="2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None/>
            </a:pP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31/10/2025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4" descr="IL SALONE DEI PAGAMENTI 2025">
            <a:extLst>
              <a:ext uri="{FF2B5EF4-FFF2-40B4-BE49-F238E27FC236}">
                <a16:creationId xmlns:a16="http://schemas.microsoft.com/office/drawing/2014/main" id="{0D95C150-5A2A-F5DB-712E-7737F681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769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FC5D-01C8-48F2-C904-EF20A0DBB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327DB-3207-5F7F-4BFA-DA04254E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j-lt"/>
              </a:rPr>
              <a:t>Le vulnerabilità sistemiche della catena della frode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8522E1-6C2E-A2E5-5B11-BADD2D5684A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2663" y="709041"/>
            <a:ext cx="11970835" cy="6237368"/>
          </a:xfrm>
        </p:spPr>
        <p:txBody>
          <a:bodyPr/>
          <a:lstStyle/>
          <a:p>
            <a:pPr marL="180975" indent="0" algn="just"/>
            <a:r>
              <a:rPr lang="it-IT" sz="16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È di primaria importanza che </a:t>
            </a:r>
            <a:r>
              <a:rPr lang="it-IT" sz="16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tutti gli stakeholders siano coinvolti </a:t>
            </a:r>
            <a:r>
              <a:rPr lang="it-IT" sz="16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per fronteggiare le vulnerabilità sistemiche delle frodi digitali. Le istituzioni spingono per una integrazione dell’ecosistema digitale ma è necessario al contempo una </a:t>
            </a:r>
            <a:r>
              <a:rPr lang="it-IT" sz="16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chiara distribuzione delle responsabilità che promuova un approccio integrato e collaborativo alle vulnerabilità e agli attacchi</a:t>
            </a:r>
            <a:r>
              <a:rPr lang="it-IT" sz="16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.​</a:t>
            </a: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4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4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4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4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4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4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endParaRPr lang="it-IT" sz="160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L="180975" indent="0" algn="just"/>
            <a:r>
              <a:rPr lang="it-IT" sz="20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	        </a:t>
            </a:r>
            <a:r>
              <a:rPr lang="it-IT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Chiave di volta la collaborazione operativa con le Forze dell’Ordine e la Polizia Postale</a:t>
            </a:r>
          </a:p>
          <a:p>
            <a:pPr algn="just"/>
            <a:endParaRPr lang="it-IT" sz="16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577BE85-4645-4ECD-573D-4DC063A435AE}"/>
              </a:ext>
            </a:extLst>
          </p:cNvPr>
          <p:cNvGrpSpPr/>
          <p:nvPr/>
        </p:nvGrpSpPr>
        <p:grpSpPr>
          <a:xfrm>
            <a:off x="250902" y="2011883"/>
            <a:ext cx="10727935" cy="1009650"/>
            <a:chOff x="250902" y="2011883"/>
            <a:chExt cx="10727935" cy="100965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C40EA3E-61C2-A538-48E3-E695B2ABF376}"/>
                </a:ext>
              </a:extLst>
            </p:cNvPr>
            <p:cNvSpPr/>
            <p:nvPr/>
          </p:nvSpPr>
          <p:spPr>
            <a:xfrm>
              <a:off x="250902" y="2011884"/>
              <a:ext cx="1569873" cy="1009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Canale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CA19723-4F75-B258-A1EE-065C901D569D}"/>
                </a:ext>
              </a:extLst>
            </p:cNvPr>
            <p:cNvSpPr/>
            <p:nvPr/>
          </p:nvSpPr>
          <p:spPr>
            <a:xfrm>
              <a:off x="1701228" y="2011883"/>
              <a:ext cx="9277609" cy="10096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Le banche non hanno modo di garantire la 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sicurezza delle comunicazioni del canale mobile di interazione 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con i clienti, canale remoto primario informativo e dispositivo. Gli operatori telefonici possono fare molto per incrementare la sicurezza nei servizi digitali.​ </a:t>
              </a:r>
              <a:b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</a:b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75% delle frodi avviate attraverso il canale mobile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004C043-1CB5-9CAB-F093-F1F772663B73}"/>
              </a:ext>
            </a:extLst>
          </p:cNvPr>
          <p:cNvGrpSpPr/>
          <p:nvPr/>
        </p:nvGrpSpPr>
        <p:grpSpPr>
          <a:xfrm>
            <a:off x="250902" y="3097193"/>
            <a:ext cx="10727935" cy="1009650"/>
            <a:chOff x="250902" y="3097193"/>
            <a:chExt cx="10727935" cy="100965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0774E447-F5E5-5E7A-5CE1-A8CF4AA9BD21}"/>
                </a:ext>
              </a:extLst>
            </p:cNvPr>
            <p:cNvSpPr/>
            <p:nvPr/>
          </p:nvSpPr>
          <p:spPr>
            <a:xfrm>
              <a:off x="250902" y="3097194"/>
              <a:ext cx="1569873" cy="1009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Identità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0911DC12-9E24-C032-00D5-F059448E0B33}"/>
                </a:ext>
              </a:extLst>
            </p:cNvPr>
            <p:cNvSpPr/>
            <p:nvPr/>
          </p:nvSpPr>
          <p:spPr>
            <a:xfrm>
              <a:off x="1701228" y="3097193"/>
              <a:ext cx="9277609" cy="10096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I truffatori sfruttano la crescente 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disintermediazione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 e 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frammentazione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 nella gestione dell’identità digitale ormai elemento fondante non solo nell’attivazione dei servizi ma anche nell’operatività quotidiana dei clienti. Identity providers e Identity </a:t>
              </a:r>
              <a:r>
                <a:rPr lang="it-IT" sz="1600" dirty="0" err="1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wallets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 possono aggiungere sicurezza nell’integrare servizi finanziari.​ 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+ 115% furti d’identità nel 2024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31A268D1-05E2-5060-09D2-F834B75D6780}"/>
              </a:ext>
            </a:extLst>
          </p:cNvPr>
          <p:cNvGrpSpPr/>
          <p:nvPr/>
        </p:nvGrpSpPr>
        <p:grpSpPr>
          <a:xfrm>
            <a:off x="250902" y="4182503"/>
            <a:ext cx="10727935" cy="1009650"/>
            <a:chOff x="250902" y="4182503"/>
            <a:chExt cx="10727935" cy="1009650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6445100C-AF72-0D04-8DBD-F2C6117F2272}"/>
                </a:ext>
              </a:extLst>
            </p:cNvPr>
            <p:cNvSpPr/>
            <p:nvPr/>
          </p:nvSpPr>
          <p:spPr>
            <a:xfrm>
              <a:off x="250902" y="4182504"/>
              <a:ext cx="1569873" cy="1009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Business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D69F0B29-9145-342F-273C-F1F801D6A2C3}"/>
                </a:ext>
              </a:extLst>
            </p:cNvPr>
            <p:cNvSpPr/>
            <p:nvPr/>
          </p:nvSpPr>
          <p:spPr>
            <a:xfrm>
              <a:off x="1701228" y="4182503"/>
              <a:ext cx="9277609" cy="10096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ADV e News fraudolente usate per carpire fiducia e dati sensibili (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truffe, falsi investimenti, commercio elettronico fraudolento) e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 i clienti si rivolgono ai PSP per coprire le perdite. </a:t>
              </a:r>
              <a:b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</a:b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Serve di 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associare la corretta responsabilità 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tra cliente, banche, operatori di TLC e piattaforme Social ognuno per quanto di competenza di impatto nella catena della frode.​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5F6E72A-D5C2-6136-4E42-E5BD171D9562}"/>
              </a:ext>
            </a:extLst>
          </p:cNvPr>
          <p:cNvGrpSpPr/>
          <p:nvPr/>
        </p:nvGrpSpPr>
        <p:grpSpPr>
          <a:xfrm>
            <a:off x="250902" y="5267813"/>
            <a:ext cx="10727935" cy="1009650"/>
            <a:chOff x="250902" y="5267813"/>
            <a:chExt cx="10727935" cy="1009650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F3EF6A7A-5051-E346-923B-466C72392070}"/>
                </a:ext>
              </a:extLst>
            </p:cNvPr>
            <p:cNvSpPr/>
            <p:nvPr/>
          </p:nvSpPr>
          <p:spPr>
            <a:xfrm>
              <a:off x="250902" y="5267814"/>
              <a:ext cx="1569873" cy="100964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Meccanismo di blocco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EFB3ED1E-4371-F9F4-6D5D-D8F9B664EF26}"/>
                </a:ext>
              </a:extLst>
            </p:cNvPr>
            <p:cNvSpPr/>
            <p:nvPr/>
          </p:nvSpPr>
          <p:spPr>
            <a:xfrm>
              <a:off x="1701228" y="5267813"/>
              <a:ext cx="9277609" cy="10096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Non esiste un meccanismo internazionale efficace che consenta alle banche di 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bloccare o recuperare le transazioni fraudolente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. Il settore bancario può avere regole </a:t>
              </a:r>
              <a:r>
                <a:rPr lang="it-IT" sz="1600" dirty="0" err="1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piu’</a:t>
              </a:r>
              <a:r>
                <a:rPr lang="it-IT" sz="1600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 robuste per collaborare operativamente.​ </a:t>
              </a:r>
              <a:r>
                <a:rPr lang="it-IT" sz="1600" b="1" dirty="0">
                  <a:solidFill>
                    <a:schemeClr val="accent1"/>
                  </a:solidFill>
                  <a:latin typeface="Arial"/>
                  <a:ea typeface="Roboto"/>
                  <a:cs typeface="Arial"/>
                  <a:sym typeface="Roboto"/>
                </a:rPr>
                <a:t>La PSR potrà aiutare nel medio periodo</a:t>
              </a: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5E91B13E-D72E-5083-1D3E-D8B7547ACF40}"/>
              </a:ext>
            </a:extLst>
          </p:cNvPr>
          <p:cNvSpPr/>
          <p:nvPr/>
        </p:nvSpPr>
        <p:spPr>
          <a:xfrm rot="16200000">
            <a:off x="10002649" y="3060053"/>
            <a:ext cx="3162871" cy="11013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Fake news AI </a:t>
            </a:r>
            <a:r>
              <a:rPr lang="it-IT" b="1" dirty="0" err="1"/>
              <a:t>Generated</a:t>
            </a:r>
            <a:endParaRPr lang="it-IT" b="1" dirty="0"/>
          </a:p>
          <a:p>
            <a:pPr algn="ctr"/>
            <a:r>
              <a:rPr lang="it-IT" b="1" dirty="0"/>
              <a:t>Fake </a:t>
            </a:r>
            <a:r>
              <a:rPr lang="it-IT" b="1" dirty="0" err="1"/>
              <a:t>Identities</a:t>
            </a:r>
            <a:endParaRPr lang="it-IT" b="1" dirty="0"/>
          </a:p>
          <a:p>
            <a:pPr algn="ctr"/>
            <a:r>
              <a:rPr lang="it-IT" b="1" dirty="0"/>
              <a:t>Deep Fake (Voice &amp; </a:t>
            </a:r>
            <a:r>
              <a:rPr lang="it-IT" b="1" dirty="0" err="1"/>
              <a:t>Immages</a:t>
            </a:r>
            <a:r>
              <a:rPr lang="it-IT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42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162701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27C"/>
              </a:buClr>
              <a:buSzPts val="2800"/>
              <a:buFont typeface="Roboto"/>
              <a:buNone/>
            </a:pP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campagna 2025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622821-31F5-B99B-EC4C-F02BF43563ED}"/>
              </a:ext>
            </a:extLst>
          </p:cNvPr>
          <p:cNvSpPr/>
          <p:nvPr/>
        </p:nvSpPr>
        <p:spPr>
          <a:xfrm>
            <a:off x="1216265" y="1075387"/>
            <a:ext cx="4471739" cy="25587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D29B50-BAF3-B94A-7EC3-C88F0AB5F58F}"/>
              </a:ext>
            </a:extLst>
          </p:cNvPr>
          <p:cNvSpPr/>
          <p:nvPr/>
        </p:nvSpPr>
        <p:spPr>
          <a:xfrm>
            <a:off x="1216265" y="3861815"/>
            <a:ext cx="4471738" cy="25511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4987C7-5FA8-8A24-7445-17EB2A3DC60F}"/>
              </a:ext>
            </a:extLst>
          </p:cNvPr>
          <p:cNvSpPr txBox="1"/>
          <p:nvPr/>
        </p:nvSpPr>
        <p:spPr>
          <a:xfrm>
            <a:off x="1216265" y="1102046"/>
            <a:ext cx="40654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Strategia di comunicazione</a:t>
            </a:r>
          </a:p>
          <a:p>
            <a:pPr>
              <a:buNone/>
            </a:pP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Evoluzione in continuità del concept i Navigati con produzione di nuovi contenuti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Nuovi canali per ampliare il raggio d’azione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9C889D1-3CA2-5F19-D3FA-1898A878E880}"/>
              </a:ext>
            </a:extLst>
          </p:cNvPr>
          <p:cNvSpPr/>
          <p:nvPr/>
        </p:nvSpPr>
        <p:spPr>
          <a:xfrm>
            <a:off x="6253626" y="3844741"/>
            <a:ext cx="4496446" cy="258532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0998D9-C784-22F6-A38F-257BA36FD09E}"/>
              </a:ext>
            </a:extLst>
          </p:cNvPr>
          <p:cNvSpPr txBox="1"/>
          <p:nvPr/>
        </p:nvSpPr>
        <p:spPr>
          <a:xfrm>
            <a:off x="6253626" y="1045990"/>
            <a:ext cx="4471738" cy="258532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Obiettivi</a:t>
            </a:r>
          </a:p>
          <a:p>
            <a:pPr>
              <a:buNone/>
            </a:pP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Evidenziare alla clientela come riconoscere i segnali delle truffe</a:t>
            </a:r>
          </a:p>
          <a:p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Promuovere l’uso consapevole dell’Instant Payment</a:t>
            </a:r>
          </a:p>
          <a:p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Raggiungere target meno digitalizzati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E6E28F-25E8-C331-863F-EA3A2D49C25F}"/>
              </a:ext>
            </a:extLst>
          </p:cNvPr>
          <p:cNvSpPr txBox="1"/>
          <p:nvPr/>
        </p:nvSpPr>
        <p:spPr>
          <a:xfrm>
            <a:off x="1219957" y="3966167"/>
            <a:ext cx="41422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Concept creativo</a:t>
            </a:r>
          </a:p>
          <a:p>
            <a:pPr>
              <a:buNone/>
            </a:pP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Utilizzo della metafora del “Freeze”</a:t>
            </a: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il tempo si ferma per riflettere prima di agire.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Claim</a:t>
            </a: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it-IT" sz="1800" i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“Truffe in agguato? Chi si ferma è salvo.”</a:t>
            </a: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61F774-7CD2-8DAA-C446-5D51F0D31BAF}"/>
              </a:ext>
            </a:extLst>
          </p:cNvPr>
          <p:cNvSpPr txBox="1"/>
          <p:nvPr/>
        </p:nvSpPr>
        <p:spPr>
          <a:xfrm>
            <a:off x="6228918" y="3984953"/>
            <a:ext cx="45211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Temi chiave</a:t>
            </a:r>
          </a:p>
          <a:p>
            <a:pPr>
              <a:buNone/>
            </a:pP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 con la banca</a:t>
            </a:r>
          </a:p>
          <a:p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Frodi con Intelligenza Artificiale</a:t>
            </a:r>
          </a:p>
          <a:p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Consapevole verifica dei destinatari dei bonifici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8C23A-5723-CEE7-782F-BFDBC34C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ts val="2800"/>
            </a:pP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Lancio della campagna</a:t>
            </a:r>
          </a:p>
        </p:txBody>
      </p:sp>
      <p:pic>
        <p:nvPicPr>
          <p:cNvPr id="7" name="Immagine 6" descr="Immagine che contiene testo, vestiti, uomo, Viso umano&#10;&#10;Il contenuto generato dall'IA potrebbe non essere corretto.">
            <a:extLst>
              <a:ext uri="{FF2B5EF4-FFF2-40B4-BE49-F238E27FC236}">
                <a16:creationId xmlns:a16="http://schemas.microsoft.com/office/drawing/2014/main" id="{CC3A3F02-43B8-5096-7164-C43F5983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42" y="2695616"/>
            <a:ext cx="4919282" cy="2801670"/>
          </a:xfrm>
          <a:prstGeom prst="rect">
            <a:avLst/>
          </a:prstGeom>
        </p:spPr>
      </p:pic>
      <p:pic>
        <p:nvPicPr>
          <p:cNvPr id="4" name="Immagine 3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94687FEE-1760-A9FE-DBE7-617E2A37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4" y="2695616"/>
            <a:ext cx="4919281" cy="280167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97118-D808-C94C-5BB1-4F5D9CAC6458}"/>
              </a:ext>
            </a:extLst>
          </p:cNvPr>
          <p:cNvSpPr txBox="1"/>
          <p:nvPr/>
        </p:nvSpPr>
        <p:spPr>
          <a:xfrm>
            <a:off x="541601" y="995439"/>
            <a:ext cx="978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campagna 2025 è stata lanciata il 3 ottobre scorso in concomitanza con il Cybersecurity </a:t>
            </a:r>
            <a:r>
              <a:rPr lang="it-IT" sz="180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awareness</a:t>
            </a: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80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month</a:t>
            </a:r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F7B5D2-7F1F-A92B-9DE2-3BDA24B778E1}"/>
              </a:ext>
            </a:extLst>
          </p:cNvPr>
          <p:cNvSpPr txBox="1"/>
          <p:nvPr/>
        </p:nvSpPr>
        <p:spPr>
          <a:xfrm>
            <a:off x="3385566" y="201480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https://www.youtube.com/watch?v=B4d8Fl0_7lo</a:t>
            </a:r>
            <a:endParaRPr lang="it-IT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076949-33FB-9EC9-7E0B-2971933FA619}"/>
              </a:ext>
            </a:extLst>
          </p:cNvPr>
          <p:cNvSpPr txBox="1"/>
          <p:nvPr/>
        </p:nvSpPr>
        <p:spPr>
          <a:xfrm>
            <a:off x="4781848" y="5926872"/>
            <a:ext cx="1692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www.inavigati.it</a:t>
            </a:r>
            <a:r>
              <a:rPr lang="it-IT" sz="14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80837" y="318875"/>
            <a:ext cx="9628437" cy="3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2800"/>
            </a:pP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Tavolo di lavoro, materiali e canali di diffusione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338255" y="1170703"/>
            <a:ext cx="4949769" cy="514347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379587" y="882222"/>
            <a:ext cx="3055235" cy="33851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Gruppo di Lavoro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381070" y="1410607"/>
            <a:ext cx="24343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BANCHE ADERENTI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71301" y="3242210"/>
            <a:ext cx="325176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None/>
            </a:pPr>
            <a:r>
              <a:rPr lang="it-IT" sz="1600" b="1" i="0" u="none" strike="noStrike" cap="none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PARTNER ISTITUZIONALI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71301" y="3573661"/>
            <a:ext cx="236069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5150" lvl="1">
              <a:buClr>
                <a:schemeClr val="dk2"/>
              </a:buClr>
              <a:buSzPts val="1050"/>
            </a:pPr>
            <a:r>
              <a:rPr lang="it-IT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Banca d'Italia / IVASS</a:t>
            </a:r>
          </a:p>
          <a:p>
            <a:pPr marL="34515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</a:pPr>
            <a:r>
              <a:rPr lang="it-IT" b="0" i="0" u="none" strike="noStrike" cap="none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ABI</a:t>
            </a:r>
          </a:p>
          <a:p>
            <a:pPr marL="34515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</a:pPr>
            <a:r>
              <a:rPr lang="it-IT" b="0" i="0" u="none" strike="noStrike" cap="none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Polizia di Stato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341390" y="4411244"/>
            <a:ext cx="160436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None/>
            </a:pPr>
            <a:r>
              <a:rPr lang="it-IT" sz="1600" b="1" i="0" u="none" strike="noStrike" cap="none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PATROCINIO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28D792-6482-7469-BD69-0F973B006D78}"/>
              </a:ext>
            </a:extLst>
          </p:cNvPr>
          <p:cNvSpPr txBox="1"/>
          <p:nvPr/>
        </p:nvSpPr>
        <p:spPr>
          <a:xfrm>
            <a:off x="381070" y="1786310"/>
            <a:ext cx="4950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Banca Agricola Popolare di Sicilia, Banca Mediolanum, Banca Popolare di Puglia e Basilicata, Banca Popolare di Sondrio, Banca Sella, Banco BPM, BNL-BNP Paribas, BPER, Credem Banca, Credit Agricole, Gruppo BCC Iccrea, Gruppo Cassa Centrale, Gruppo Mediobanca, ING, Intesa Sanpaolo, La Cassa di Ravenna, Reale Group e UniCredit.</a:t>
            </a:r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Google Shape;104;p3">
            <a:extLst>
              <a:ext uri="{FF2B5EF4-FFF2-40B4-BE49-F238E27FC236}">
                <a16:creationId xmlns:a16="http://schemas.microsoft.com/office/drawing/2014/main" id="{8DC0EFF0-1FCC-F19D-C0FB-E768F1F215C5}"/>
              </a:ext>
            </a:extLst>
          </p:cNvPr>
          <p:cNvSpPr txBox="1"/>
          <p:nvPr/>
        </p:nvSpPr>
        <p:spPr>
          <a:xfrm>
            <a:off x="71301" y="4721703"/>
            <a:ext cx="42285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515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</a:pPr>
            <a:r>
              <a:rPr lang="it-IT" b="0" i="0" u="none" strike="noStrike" cap="none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ACN </a:t>
            </a:r>
          </a:p>
          <a:p>
            <a:pPr marL="34515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</a:pPr>
            <a:r>
              <a:rPr lang="it-IT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Garante per la protezione dei dati personali</a:t>
            </a:r>
            <a:endParaRPr lang="it-IT" b="0" u="none" strike="noStrike" cap="none" dirty="0">
              <a:solidFill>
                <a:schemeClr val="dk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" name="Google Shape;106;p3">
            <a:extLst>
              <a:ext uri="{FF2B5EF4-FFF2-40B4-BE49-F238E27FC236}">
                <a16:creationId xmlns:a16="http://schemas.microsoft.com/office/drawing/2014/main" id="{5D592EC0-593D-DF6C-4799-554D2E09D842}"/>
              </a:ext>
            </a:extLst>
          </p:cNvPr>
          <p:cNvSpPr txBox="1"/>
          <p:nvPr/>
        </p:nvSpPr>
        <p:spPr>
          <a:xfrm>
            <a:off x="203221" y="5313717"/>
            <a:ext cx="235273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None/>
            </a:pPr>
            <a:r>
              <a:rPr lang="it-IT" sz="1600" b="1" i="0" u="none" strike="noStrike" cap="none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COLLABORAZIONI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Google Shape;104;p3">
            <a:extLst>
              <a:ext uri="{FF2B5EF4-FFF2-40B4-BE49-F238E27FC236}">
                <a16:creationId xmlns:a16="http://schemas.microsoft.com/office/drawing/2014/main" id="{A57E03E3-3746-C4C2-BA91-96553D5EC4C0}"/>
              </a:ext>
            </a:extLst>
          </p:cNvPr>
          <p:cNvSpPr txBox="1"/>
          <p:nvPr/>
        </p:nvSpPr>
        <p:spPr>
          <a:xfrm>
            <a:off x="71301" y="5597395"/>
            <a:ext cx="40563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515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</a:pPr>
            <a:r>
              <a:rPr lang="it-IT" b="0" i="0" u="none" strike="noStrike" cap="none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META</a:t>
            </a:r>
            <a:endParaRPr lang="it-IT" b="0" i="1" u="none" strike="noStrike" cap="none" dirty="0">
              <a:solidFill>
                <a:schemeClr val="dk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40F458-3B2E-327F-9C58-194C55943FF3}"/>
              </a:ext>
            </a:extLst>
          </p:cNvPr>
          <p:cNvSpPr/>
          <p:nvPr/>
        </p:nvSpPr>
        <p:spPr>
          <a:xfrm>
            <a:off x="5874354" y="1170703"/>
            <a:ext cx="5747749" cy="20175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Materiali prodotti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video da 60”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video approfondimento bonifico istantaneo: «Istanti che contano»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Aggiornamento landing page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Rubriche 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Rubrica Ascolta gli esperti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8844682-80E2-CB92-F073-B36A22D92C17}"/>
              </a:ext>
            </a:extLst>
          </p:cNvPr>
          <p:cNvSpPr/>
          <p:nvPr/>
        </p:nvSpPr>
        <p:spPr>
          <a:xfrm>
            <a:off x="5874354" y="3875699"/>
            <a:ext cx="5748703" cy="140960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360"/>
              </a:spcBef>
              <a:buClr>
                <a:schemeClr val="dk2"/>
              </a:buClr>
              <a:buSzPts val="1800"/>
            </a:pPr>
            <a:r>
              <a:rPr lang="it-IT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Canali di diffusione</a:t>
            </a:r>
            <a:endParaRPr lang="it-IT" sz="16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display &amp; video online,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Connected TV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Eventi</a:t>
            </a: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fisici</a:t>
            </a:r>
            <a:endParaRPr lang="en-US" sz="16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 &amp; </a:t>
            </a:r>
            <a:r>
              <a:rPr lang="en-US" sz="160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comunicato</a:t>
            </a:r>
            <a:r>
              <a:rPr lang="en-US" sz="16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stampa</a:t>
            </a:r>
            <a:endParaRPr lang="it-IT" sz="16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ILab-Covers">
  <a:themeElements>
    <a:clrScheme name="CyberSecurity">
      <a:dk1>
        <a:srgbClr val="000000"/>
      </a:dk1>
      <a:lt1>
        <a:srgbClr val="FFFFFF"/>
      </a:lt1>
      <a:dk2>
        <a:srgbClr val="5D6671"/>
      </a:dk2>
      <a:lt2>
        <a:srgbClr val="F3F5F7"/>
      </a:lt2>
      <a:accent1>
        <a:srgbClr val="002C6C"/>
      </a:accent1>
      <a:accent2>
        <a:srgbClr val="0059A6"/>
      </a:accent2>
      <a:accent3>
        <a:srgbClr val="FF8261"/>
      </a:accent3>
      <a:accent4>
        <a:srgbClr val="FFCDC0"/>
      </a:accent4>
      <a:accent5>
        <a:srgbClr val="00FFCB"/>
      </a:accent5>
      <a:accent6>
        <a:srgbClr val="C8FAF0"/>
      </a:accent6>
      <a:hlink>
        <a:srgbClr val="0059A6"/>
      </a:hlink>
      <a:folHlink>
        <a:srgbClr val="002C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ina Interna">
  <a:themeElements>
    <a:clrScheme name="CyberSecurity">
      <a:dk1>
        <a:srgbClr val="000000"/>
      </a:dk1>
      <a:lt1>
        <a:srgbClr val="FFFFFF"/>
      </a:lt1>
      <a:dk2>
        <a:srgbClr val="5D6671"/>
      </a:dk2>
      <a:lt2>
        <a:srgbClr val="F3F5F7"/>
      </a:lt2>
      <a:accent1>
        <a:srgbClr val="002C6C"/>
      </a:accent1>
      <a:accent2>
        <a:srgbClr val="0059A6"/>
      </a:accent2>
      <a:accent3>
        <a:srgbClr val="FF8261"/>
      </a:accent3>
      <a:accent4>
        <a:srgbClr val="FFCDC0"/>
      </a:accent4>
      <a:accent5>
        <a:srgbClr val="00FFCB"/>
      </a:accent5>
      <a:accent6>
        <a:srgbClr val="C8FAF0"/>
      </a:accent6>
      <a:hlink>
        <a:srgbClr val="0059A6"/>
      </a:hlink>
      <a:folHlink>
        <a:srgbClr val="002C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336bde-4e96-400b-9ce7-467fcd0e465a" xsi:nil="true"/>
    <lcf76f155ced4ddcb4097134ff3c332f xmlns="1f47c5b7-3333-4f6e-a788-e6cbcda51c5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914DBAED9A844B4E3501EAE308ABD" ma:contentTypeVersion="16" ma:contentTypeDescription="Create a new document." ma:contentTypeScope="" ma:versionID="ce81c6546fe01bed7c502a3182c3db3a">
  <xsd:schema xmlns:xsd="http://www.w3.org/2001/XMLSchema" xmlns:xs="http://www.w3.org/2001/XMLSchema" xmlns:p="http://schemas.microsoft.com/office/2006/metadata/properties" xmlns:ns2="1f47c5b7-3333-4f6e-a788-e6cbcda51c5d" xmlns:ns3="86336bde-4e96-400b-9ce7-467fcd0e465a" targetNamespace="http://schemas.microsoft.com/office/2006/metadata/properties" ma:root="true" ma:fieldsID="0dc766c98f53f54d702983b7d945496c" ns2:_="" ns3:_="">
    <xsd:import namespace="1f47c5b7-3333-4f6e-a788-e6cbcda51c5d"/>
    <xsd:import namespace="86336bde-4e96-400b-9ce7-467fcd0e4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7c5b7-3333-4f6e-a788-e6cbcda51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b7ecba4-6851-424f-9bf7-50a0b9cf2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36bde-4e96-400b-9ce7-467fcd0e465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a2a11b5-c39a-4d67-9574-06bd975e60e1}" ma:internalName="TaxCatchAll" ma:showField="CatchAllData" ma:web="86336bde-4e96-400b-9ce7-467fcd0e4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6BD00-BC47-469F-91EB-6D2D2358680B}">
  <ds:schemaRefs>
    <ds:schemaRef ds:uri="http://schemas.openxmlformats.org/package/2006/metadata/core-properties"/>
    <ds:schemaRef ds:uri="http://purl.org/dc/terms/"/>
    <ds:schemaRef ds:uri="http://purl.org/dc/elements/1.1/"/>
    <ds:schemaRef ds:uri="1f47c5b7-3333-4f6e-a788-e6cbcda51c5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6336bde-4e96-400b-9ce7-467fcd0e465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5DDB73-8822-4850-AC38-60C4643EC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7c5b7-3333-4f6e-a788-e6cbcda51c5d"/>
    <ds:schemaRef ds:uri="86336bde-4e96-400b-9ce7-467fcd0e4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52632E-FB5C-43BC-B0D2-BDD8163B2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Widescreen</PresentationFormat>
  <Paragraphs>87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Roboto Medium</vt:lpstr>
      <vt:lpstr>NTR</vt:lpstr>
      <vt:lpstr>Roboto</vt:lpstr>
      <vt:lpstr>Roboto Light</vt:lpstr>
      <vt:lpstr>Calibri</vt:lpstr>
      <vt:lpstr>Wingdings</vt:lpstr>
      <vt:lpstr>Arial</vt:lpstr>
      <vt:lpstr>ABILab-Covers</vt:lpstr>
      <vt:lpstr>Pagina Interna</vt:lpstr>
      <vt:lpstr>La sicurezza nei pagamenti digitali?  È un gioco di squadra</vt:lpstr>
      <vt:lpstr>Le vulnerabilità sistemiche della catena della frode</vt:lpstr>
      <vt:lpstr>La campagna 2025</vt:lpstr>
      <vt:lpstr>Lancio della campagna</vt:lpstr>
      <vt:lpstr>Tavolo di lavoro, materiali e canali di diffusione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Ranucci Maria</dc:creator>
  <cp:lastModifiedBy>Stasi Romano</cp:lastModifiedBy>
  <cp:revision>26</cp:revision>
  <dcterms:created xsi:type="dcterms:W3CDTF">2022-04-02T14:29:26Z</dcterms:created>
  <dcterms:modified xsi:type="dcterms:W3CDTF">2025-10-31T09:07:22Z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0x010100892914DBAED9A844B4E3501EAE308ABD</vt:lpwstr>
  </property>
  <property fmtid="{D5CDD505-2E9C-101B-9397-08002B2CF9AE}" pid="3" name="MediaServiceImageTags">
    <vt:lpwstr/>
  </property>
</Properties>
</file>